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76" r:id="rId3"/>
    <p:sldId id="278" r:id="rId4"/>
    <p:sldId id="280" r:id="rId5"/>
    <p:sldId id="262" r:id="rId6"/>
    <p:sldId id="265" r:id="rId7"/>
    <p:sldId id="284" r:id="rId8"/>
    <p:sldId id="285" r:id="rId9"/>
    <p:sldId id="260" r:id="rId10"/>
    <p:sldId id="283" r:id="rId11"/>
    <p:sldId id="286" r:id="rId12"/>
    <p:sldId id="287" r:id="rId13"/>
    <p:sldId id="288" r:id="rId14"/>
    <p:sldId id="289" r:id="rId15"/>
    <p:sldId id="290" r:id="rId16"/>
    <p:sldId id="291" r:id="rId17"/>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606" autoAdjust="0"/>
    <p:restoredTop sz="94660"/>
  </p:normalViewPr>
  <p:slideViewPr>
    <p:cSldViewPr>
      <p:cViewPr>
        <p:scale>
          <a:sx n="80" d="100"/>
          <a:sy n="80" d="100"/>
        </p:scale>
        <p:origin x="-306" y="22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60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1"/>
      </p:bgRef>
    </p:bg>
    <p:spTree>
      <p:nvGrpSpPr>
        <p:cNvPr id="1" name=""/>
        <p:cNvGrpSpPr/>
        <p:nvPr/>
      </p:nvGrpSpPr>
      <p:grpSpPr>
        <a:xfrm>
          <a:off x="0" y="0"/>
          <a:ext cx="0" cy="0"/>
          <a:chOff x="0" y="0"/>
          <a:chExt cx="0" cy="0"/>
        </a:xfrm>
      </p:grpSpPr>
      <p:sp>
        <p:nvSpPr>
          <p:cNvPr id="8" name="7 Rectángulo"/>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Conector recto"/>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11 Título"/>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s-ES" smtClean="0"/>
              <a:t>Haga clic para modificar el estilo de título del patrón</a:t>
            </a:r>
            <a:endParaRPr kumimoji="0" lang="en-US"/>
          </a:p>
        </p:txBody>
      </p:sp>
      <p:sp>
        <p:nvSpPr>
          <p:cNvPr id="25" name="24 Subtítulo"/>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31" name="30 Marcador de fecha"/>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443E5BEB-FB06-4D92-83C7-BB062F659CC4}" type="datetimeFigureOut">
              <a:rPr lang="es-ES" smtClean="0"/>
              <a:pPr/>
              <a:t>16/03/2011</a:t>
            </a:fld>
            <a:endParaRPr lang="es-ES" dirty="0"/>
          </a:p>
        </p:txBody>
      </p:sp>
      <p:sp>
        <p:nvSpPr>
          <p:cNvPr id="18" name="17 Marcador de pie de página"/>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s-ES" dirty="0"/>
          </a:p>
        </p:txBody>
      </p:sp>
      <p:sp>
        <p:nvSpPr>
          <p:cNvPr id="29" name="28 Marcador de número de diapositiva"/>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348F9FC1-F65C-4CD5-8552-98653070F5BE}" type="slidenum">
              <a:rPr lang="es-ES" smtClean="0"/>
              <a:pPr/>
              <a:t>‹Nº›</a:t>
            </a:fld>
            <a:endParaRPr lang="es-E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443E5BEB-FB06-4D92-83C7-BB062F659CC4}" type="datetimeFigureOut">
              <a:rPr lang="es-ES" smtClean="0"/>
              <a:pPr/>
              <a:t>16/03/2011</a:t>
            </a:fld>
            <a:endParaRPr lang="es-ES" dirty="0"/>
          </a:p>
        </p:txBody>
      </p:sp>
      <p:sp>
        <p:nvSpPr>
          <p:cNvPr id="5" name="4 Marcador de pie de página"/>
          <p:cNvSpPr>
            <a:spLocks noGrp="1"/>
          </p:cNvSpPr>
          <p:nvPr>
            <p:ph type="ftr" sz="quarter" idx="11"/>
          </p:nvPr>
        </p:nvSpPr>
        <p:spPr/>
        <p:txBody>
          <a:bodyPr/>
          <a:lstStyle>
            <a:extLst/>
          </a:lstStyle>
          <a:p>
            <a:endParaRPr lang="es-ES" dirty="0"/>
          </a:p>
        </p:txBody>
      </p:sp>
      <p:sp>
        <p:nvSpPr>
          <p:cNvPr id="6" name="5 Marcador de número de diapositiva"/>
          <p:cNvSpPr>
            <a:spLocks noGrp="1"/>
          </p:cNvSpPr>
          <p:nvPr>
            <p:ph type="sldNum" sz="quarter" idx="12"/>
          </p:nvPr>
        </p:nvSpPr>
        <p:spPr/>
        <p:txBody>
          <a:bodyPr/>
          <a:lstStyle>
            <a:extLst/>
          </a:lstStyle>
          <a:p>
            <a:fld id="{348F9FC1-F65C-4CD5-8552-98653070F5BE}" type="slidenum">
              <a:rPr lang="es-ES" smtClean="0"/>
              <a:pPr/>
              <a:t>‹Nº›</a:t>
            </a:fld>
            <a:endParaRPr lang="es-E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53200" y="274955"/>
            <a:ext cx="1524000" cy="5851525"/>
          </a:xfrm>
        </p:spPr>
        <p:txBody>
          <a:bodyPr vert="eaVert" ancho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2"/>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4242816" y="6557946"/>
            <a:ext cx="2002464" cy="226902"/>
          </a:xfrm>
        </p:spPr>
        <p:txBody>
          <a:bodyPr/>
          <a:lstStyle>
            <a:extLst/>
          </a:lstStyle>
          <a:p>
            <a:fld id="{443E5BEB-FB06-4D92-83C7-BB062F659CC4}" type="datetimeFigureOut">
              <a:rPr lang="es-ES" smtClean="0"/>
              <a:pPr/>
              <a:t>16/03/2011</a:t>
            </a:fld>
            <a:endParaRPr lang="es-ES" dirty="0"/>
          </a:p>
        </p:txBody>
      </p:sp>
      <p:sp>
        <p:nvSpPr>
          <p:cNvPr id="5" name="4 Marcador de pie de página"/>
          <p:cNvSpPr>
            <a:spLocks noGrp="1"/>
          </p:cNvSpPr>
          <p:nvPr>
            <p:ph type="ftr" sz="quarter" idx="11"/>
          </p:nvPr>
        </p:nvSpPr>
        <p:spPr>
          <a:xfrm>
            <a:off x="457200" y="6556248"/>
            <a:ext cx="3657600" cy="228600"/>
          </a:xfrm>
        </p:spPr>
        <p:txBody>
          <a:bodyPr/>
          <a:lstStyle>
            <a:extLst/>
          </a:lstStyle>
          <a:p>
            <a:endParaRPr lang="es-ES" dirty="0"/>
          </a:p>
        </p:txBody>
      </p:sp>
      <p:sp>
        <p:nvSpPr>
          <p:cNvPr id="6" name="5 Marcador de número de diapositiva"/>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348F9FC1-F65C-4CD5-8552-98653070F5BE}" type="slidenum">
              <a:rPr lang="es-ES" smtClean="0"/>
              <a:pPr/>
              <a:t>‹Nº›</a:t>
            </a:fld>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443E5BEB-FB06-4D92-83C7-BB062F659CC4}" type="datetimeFigureOut">
              <a:rPr lang="es-ES" smtClean="0"/>
              <a:pPr/>
              <a:t>16/03/2011</a:t>
            </a:fld>
            <a:endParaRPr lang="es-ES" dirty="0"/>
          </a:p>
        </p:txBody>
      </p:sp>
      <p:sp>
        <p:nvSpPr>
          <p:cNvPr id="5" name="4 Marcador de pie de página"/>
          <p:cNvSpPr>
            <a:spLocks noGrp="1"/>
          </p:cNvSpPr>
          <p:nvPr>
            <p:ph type="ftr" sz="quarter" idx="11"/>
          </p:nvPr>
        </p:nvSpPr>
        <p:spPr/>
        <p:txBody>
          <a:bodyPr/>
          <a:lstStyle>
            <a:extLst/>
          </a:lstStyle>
          <a:p>
            <a:endParaRPr lang="es-ES" dirty="0"/>
          </a:p>
        </p:txBody>
      </p:sp>
      <p:sp>
        <p:nvSpPr>
          <p:cNvPr id="6" name="5 Marcador de número de diapositiva"/>
          <p:cNvSpPr>
            <a:spLocks noGrp="1"/>
          </p:cNvSpPr>
          <p:nvPr>
            <p:ph type="sldNum" sz="quarter" idx="12"/>
          </p:nvPr>
        </p:nvSpPr>
        <p:spPr/>
        <p:txBody>
          <a:bodyPr/>
          <a:lstStyle>
            <a:extLst/>
          </a:lstStyle>
          <a:p>
            <a:fld id="{348F9FC1-F65C-4CD5-8552-98653070F5BE}" type="slidenum">
              <a:rPr lang="es-ES" smtClean="0"/>
              <a:pPr/>
              <a:t>‹Nº›</a:t>
            </a:fld>
            <a:endParaRPr lang="es-E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1">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443E5BEB-FB06-4D92-83C7-BB062F659CC4}" type="datetimeFigureOut">
              <a:rPr lang="es-ES" smtClean="0"/>
              <a:pPr/>
              <a:t>16/03/2011</a:t>
            </a:fld>
            <a:endParaRPr lang="es-ES" dirty="0"/>
          </a:p>
        </p:txBody>
      </p:sp>
      <p:sp>
        <p:nvSpPr>
          <p:cNvPr id="5" name="4 Marcador de pie de página"/>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s-ES" dirty="0"/>
          </a:p>
        </p:txBody>
      </p:sp>
      <p:sp>
        <p:nvSpPr>
          <p:cNvPr id="6" name="5 Marcador de número de diapositiva"/>
          <p:cNvSpPr>
            <a:spLocks noGrp="1"/>
          </p:cNvSpPr>
          <p:nvPr>
            <p:ph type="sldNum" sz="quarter" idx="12"/>
          </p:nvPr>
        </p:nvSpPr>
        <p:spPr>
          <a:xfrm>
            <a:off x="6733952" y="6555112"/>
            <a:ext cx="588336" cy="228600"/>
          </a:xfrm>
        </p:spPr>
        <p:txBody>
          <a:bodyPr/>
          <a:lstStyle>
            <a:extLst/>
          </a:lstStyle>
          <a:p>
            <a:fld id="{348F9FC1-F65C-4CD5-8552-98653070F5BE}" type="slidenum">
              <a:rPr lang="es-ES" smtClean="0"/>
              <a:pPr/>
              <a:t>‹Nº›</a:t>
            </a:fld>
            <a:endParaRPr lang="es-E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443E5BEB-FB06-4D92-83C7-BB062F659CC4}" type="datetimeFigureOut">
              <a:rPr lang="es-ES" smtClean="0"/>
              <a:pPr/>
              <a:t>16/03/2011</a:t>
            </a:fld>
            <a:endParaRPr lang="es-ES" dirty="0"/>
          </a:p>
        </p:txBody>
      </p:sp>
      <p:sp>
        <p:nvSpPr>
          <p:cNvPr id="6" name="5 Marcador de pie de página"/>
          <p:cNvSpPr>
            <a:spLocks noGrp="1"/>
          </p:cNvSpPr>
          <p:nvPr>
            <p:ph type="ftr" sz="quarter" idx="11"/>
          </p:nvPr>
        </p:nvSpPr>
        <p:spPr/>
        <p:txBody>
          <a:bodyPr/>
          <a:lstStyle>
            <a:extLst/>
          </a:lstStyle>
          <a:p>
            <a:endParaRPr lang="es-ES" dirty="0"/>
          </a:p>
        </p:txBody>
      </p:sp>
      <p:sp>
        <p:nvSpPr>
          <p:cNvPr id="7" name="6 Marcador de número de diapositiva"/>
          <p:cNvSpPr>
            <a:spLocks noGrp="1"/>
          </p:cNvSpPr>
          <p:nvPr>
            <p:ph type="sldNum" sz="quarter" idx="12"/>
          </p:nvPr>
        </p:nvSpPr>
        <p:spPr/>
        <p:txBody>
          <a:bodyPr/>
          <a:lstStyle>
            <a:extLst/>
          </a:lstStyle>
          <a:p>
            <a:fld id="{348F9FC1-F65C-4CD5-8552-98653070F5BE}" type="slidenum">
              <a:rPr lang="es-ES" smtClean="0"/>
              <a:pPr/>
              <a:t>‹Nº›</a:t>
            </a:fld>
            <a:endParaRPr lang="es-E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443E5BEB-FB06-4D92-83C7-BB062F659CC4}" type="datetimeFigureOut">
              <a:rPr lang="es-ES" smtClean="0"/>
              <a:pPr/>
              <a:t>16/03/2011</a:t>
            </a:fld>
            <a:endParaRPr lang="es-ES" dirty="0"/>
          </a:p>
        </p:txBody>
      </p:sp>
      <p:sp>
        <p:nvSpPr>
          <p:cNvPr id="8" name="7 Marcador de pie de página"/>
          <p:cNvSpPr>
            <a:spLocks noGrp="1"/>
          </p:cNvSpPr>
          <p:nvPr>
            <p:ph type="ftr" sz="quarter" idx="11"/>
          </p:nvPr>
        </p:nvSpPr>
        <p:spPr/>
        <p:txBody>
          <a:bodyPr/>
          <a:lstStyle>
            <a:extLst/>
          </a:lstStyle>
          <a:p>
            <a:endParaRPr lang="es-ES" dirty="0"/>
          </a:p>
        </p:txBody>
      </p:sp>
      <p:sp>
        <p:nvSpPr>
          <p:cNvPr id="9" name="8 Marcador de número de diapositiva"/>
          <p:cNvSpPr>
            <a:spLocks noGrp="1"/>
          </p:cNvSpPr>
          <p:nvPr>
            <p:ph type="sldNum" sz="quarter" idx="12"/>
          </p:nvPr>
        </p:nvSpPr>
        <p:spPr/>
        <p:txBody>
          <a:bodyPr/>
          <a:lstStyle>
            <a:extLst/>
          </a:lstStyle>
          <a:p>
            <a:fld id="{348F9FC1-F65C-4CD5-8552-98653070F5BE}" type="slidenum">
              <a:rPr lang="es-ES" smtClean="0"/>
              <a:pPr/>
              <a:t>‹Nº›</a:t>
            </a:fld>
            <a:endParaRPr lang="es-E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443E5BEB-FB06-4D92-83C7-BB062F659CC4}" type="datetimeFigureOut">
              <a:rPr lang="es-ES" smtClean="0"/>
              <a:pPr/>
              <a:t>16/03/2011</a:t>
            </a:fld>
            <a:endParaRPr lang="es-ES" dirty="0"/>
          </a:p>
        </p:txBody>
      </p:sp>
      <p:sp>
        <p:nvSpPr>
          <p:cNvPr id="4" name="3 Marcador de pie de página"/>
          <p:cNvSpPr>
            <a:spLocks noGrp="1"/>
          </p:cNvSpPr>
          <p:nvPr>
            <p:ph type="ftr" sz="quarter" idx="11"/>
          </p:nvPr>
        </p:nvSpPr>
        <p:spPr/>
        <p:txBody>
          <a:bodyPr/>
          <a:lstStyle>
            <a:extLst/>
          </a:lstStyle>
          <a:p>
            <a:endParaRPr lang="es-ES" dirty="0"/>
          </a:p>
        </p:txBody>
      </p:sp>
      <p:sp>
        <p:nvSpPr>
          <p:cNvPr id="5" name="4 Marcador de número de diapositiva"/>
          <p:cNvSpPr>
            <a:spLocks noGrp="1"/>
          </p:cNvSpPr>
          <p:nvPr>
            <p:ph type="sldNum" sz="quarter" idx="12"/>
          </p:nvPr>
        </p:nvSpPr>
        <p:spPr/>
        <p:txBody>
          <a:bodyPr/>
          <a:lstStyle>
            <a:extLst/>
          </a:lstStyle>
          <a:p>
            <a:fld id="{348F9FC1-F65C-4CD5-8552-98653070F5BE}" type="slidenum">
              <a:rPr lang="es-ES" smtClean="0"/>
              <a:pPr/>
              <a:t>‹Nº›</a:t>
            </a:fld>
            <a:endParaRPr lang="es-E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solidFill>
                  <a:schemeClr val="tx2"/>
                </a:solidFill>
              </a:defRPr>
            </a:lvl1pPr>
            <a:extLst/>
          </a:lstStyle>
          <a:p>
            <a:fld id="{443E5BEB-FB06-4D92-83C7-BB062F659CC4}" type="datetimeFigureOut">
              <a:rPr lang="es-ES" smtClean="0"/>
              <a:pPr/>
              <a:t>16/03/2011</a:t>
            </a:fld>
            <a:endParaRPr lang="es-ES" dirty="0"/>
          </a:p>
        </p:txBody>
      </p:sp>
      <p:sp>
        <p:nvSpPr>
          <p:cNvPr id="3" name="2 Marcador de pie de página"/>
          <p:cNvSpPr>
            <a:spLocks noGrp="1"/>
          </p:cNvSpPr>
          <p:nvPr>
            <p:ph type="ftr" sz="quarter" idx="11"/>
          </p:nvPr>
        </p:nvSpPr>
        <p:spPr/>
        <p:txBody>
          <a:bodyPr/>
          <a:lstStyle>
            <a:lvl1pPr>
              <a:defRPr>
                <a:solidFill>
                  <a:schemeClr val="tx2"/>
                </a:solidFill>
              </a:defRPr>
            </a:lvl1pPr>
            <a:extLst/>
          </a:lstStyle>
          <a:p>
            <a:endParaRPr lang="es-ES" dirty="0"/>
          </a:p>
        </p:txBody>
      </p:sp>
      <p:sp>
        <p:nvSpPr>
          <p:cNvPr id="4" name="3 Marcador de número de diapositiva"/>
          <p:cNvSpPr>
            <a:spLocks noGrp="1"/>
          </p:cNvSpPr>
          <p:nvPr>
            <p:ph type="sldNum" sz="quarter" idx="12"/>
          </p:nvPr>
        </p:nvSpPr>
        <p:spPr/>
        <p:txBody>
          <a:bodyPr/>
          <a:lstStyle>
            <a:extLst/>
          </a:lstStyle>
          <a:p>
            <a:fld id="{348F9FC1-F65C-4CD5-8552-98653070F5BE}" type="slidenum">
              <a:rPr lang="es-ES" smtClean="0"/>
              <a:pPr/>
              <a:t>‹Nº›</a:t>
            </a:fld>
            <a:endParaRPr lang="es-E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443E5BEB-FB06-4D92-83C7-BB062F659CC4}" type="datetimeFigureOut">
              <a:rPr lang="es-ES" smtClean="0"/>
              <a:pPr/>
              <a:t>16/03/2011</a:t>
            </a:fld>
            <a:endParaRPr lang="es-ES" dirty="0"/>
          </a:p>
        </p:txBody>
      </p:sp>
      <p:sp>
        <p:nvSpPr>
          <p:cNvPr id="6" name="5 Marcador de pie de página"/>
          <p:cNvSpPr>
            <a:spLocks noGrp="1"/>
          </p:cNvSpPr>
          <p:nvPr>
            <p:ph type="ftr" sz="quarter" idx="11"/>
          </p:nvPr>
        </p:nvSpPr>
        <p:spPr/>
        <p:txBody>
          <a:bodyPr/>
          <a:lstStyle>
            <a:extLst/>
          </a:lstStyle>
          <a:p>
            <a:endParaRPr lang="es-ES" dirty="0"/>
          </a:p>
        </p:txBody>
      </p:sp>
      <p:sp>
        <p:nvSpPr>
          <p:cNvPr id="7" name="6 Marcador de número de diapositiva"/>
          <p:cNvSpPr>
            <a:spLocks noGrp="1"/>
          </p:cNvSpPr>
          <p:nvPr>
            <p:ph type="sldNum" sz="quarter" idx="12"/>
          </p:nvPr>
        </p:nvSpPr>
        <p:spPr/>
        <p:txBody>
          <a:bodyPr/>
          <a:lstStyle>
            <a:extLst/>
          </a:lstStyle>
          <a:p>
            <a:fld id="{348F9FC1-F65C-4CD5-8552-98653070F5BE}" type="slidenum">
              <a:rPr lang="es-ES" smtClean="0"/>
              <a:pPr/>
              <a:t>‹Nº›</a:t>
            </a:fld>
            <a:endParaRPr lang="es-E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2"/>
      </p:bgRef>
    </p:bg>
    <p:spTree>
      <p:nvGrpSpPr>
        <p:cNvPr id="1" name=""/>
        <p:cNvGrpSpPr/>
        <p:nvPr/>
      </p:nvGrpSpPr>
      <p:grpSpPr>
        <a:xfrm>
          <a:off x="0" y="0"/>
          <a:ext cx="0" cy="0"/>
          <a:chOff x="0" y="0"/>
          <a:chExt cx="0" cy="0"/>
        </a:xfrm>
      </p:grpSpPr>
      <p:sp>
        <p:nvSpPr>
          <p:cNvPr id="8" name="7 Rectángulo"/>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8 Rectángulo"/>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1 Título"/>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s-ES" smtClean="0"/>
              <a:t>Haga clic para modificar el estilo de título del patrón</a:t>
            </a:r>
            <a:endParaRPr kumimoji="0" lang="en-US" dirty="0"/>
          </a:p>
        </p:txBody>
      </p:sp>
      <p:sp>
        <p:nvSpPr>
          <p:cNvPr id="4" name="3 Marcador de texto"/>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s-ES" smtClean="0"/>
              <a:t>Haga clic para modificar el estilo de texto del patrón</a:t>
            </a:r>
          </a:p>
        </p:txBody>
      </p:sp>
      <p:sp>
        <p:nvSpPr>
          <p:cNvPr id="5" name="4 Marcador de fecha"/>
          <p:cNvSpPr>
            <a:spLocks noGrp="1"/>
          </p:cNvSpPr>
          <p:nvPr>
            <p:ph type="dt" sz="half" idx="10"/>
          </p:nvPr>
        </p:nvSpPr>
        <p:spPr/>
        <p:txBody>
          <a:bodyPr/>
          <a:lstStyle>
            <a:extLst/>
          </a:lstStyle>
          <a:p>
            <a:fld id="{443E5BEB-FB06-4D92-83C7-BB062F659CC4}" type="datetimeFigureOut">
              <a:rPr lang="es-ES" smtClean="0"/>
              <a:pPr/>
              <a:t>16/03/2011</a:t>
            </a:fld>
            <a:endParaRPr lang="es-ES" dirty="0"/>
          </a:p>
        </p:txBody>
      </p:sp>
      <p:sp>
        <p:nvSpPr>
          <p:cNvPr id="6" name="5 Marcador de pie de página"/>
          <p:cNvSpPr>
            <a:spLocks noGrp="1"/>
          </p:cNvSpPr>
          <p:nvPr>
            <p:ph type="ftr" sz="quarter" idx="11"/>
          </p:nvPr>
        </p:nvSpPr>
        <p:spPr/>
        <p:txBody>
          <a:bodyPr/>
          <a:lstStyle>
            <a:extLst/>
          </a:lstStyle>
          <a:p>
            <a:endParaRPr lang="es-ES" dirty="0"/>
          </a:p>
        </p:txBody>
      </p:sp>
      <p:sp>
        <p:nvSpPr>
          <p:cNvPr id="7" name="6 Marcador de número de diapositiva"/>
          <p:cNvSpPr>
            <a:spLocks noGrp="1"/>
          </p:cNvSpPr>
          <p:nvPr>
            <p:ph type="sldNum" sz="quarter" idx="12"/>
          </p:nvPr>
        </p:nvSpPr>
        <p:spPr/>
        <p:txBody>
          <a:bodyPr/>
          <a:lstStyle>
            <a:extLst/>
          </a:lstStyle>
          <a:p>
            <a:fld id="{348F9FC1-F65C-4CD5-8552-98653070F5BE}" type="slidenum">
              <a:rPr lang="es-ES" smtClean="0"/>
              <a:pPr/>
              <a:t>‹Nº›</a:t>
            </a:fld>
            <a:endParaRPr lang="es-ES" dirty="0"/>
          </a:p>
        </p:txBody>
      </p:sp>
      <p:sp>
        <p:nvSpPr>
          <p:cNvPr id="10" name="9 Marcador de posición de imagen"/>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s-ES" dirty="0" smtClean="0"/>
              <a:t>Haga clic en el icono para agregar una imagen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2 Marcador de título"/>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s-ES" smtClean="0"/>
              <a:t>Haga clic para modificar el estilo de título del patrón</a:t>
            </a:r>
            <a:endParaRPr kumimoji="0" lang="en-US"/>
          </a:p>
        </p:txBody>
      </p:sp>
      <p:sp>
        <p:nvSpPr>
          <p:cNvPr id="31" name="30 Marcador de texto"/>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7" name="26 Marcador de fecha"/>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443E5BEB-FB06-4D92-83C7-BB062F659CC4}" type="datetimeFigureOut">
              <a:rPr lang="es-ES" smtClean="0"/>
              <a:pPr/>
              <a:t>16/03/2011</a:t>
            </a:fld>
            <a:endParaRPr lang="es-ES" dirty="0"/>
          </a:p>
        </p:txBody>
      </p:sp>
      <p:sp>
        <p:nvSpPr>
          <p:cNvPr id="4" name="3 Marcador de pie de página"/>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s-ES" dirty="0"/>
          </a:p>
        </p:txBody>
      </p:sp>
      <p:sp>
        <p:nvSpPr>
          <p:cNvPr id="16" name="15 Marcador de número de diapositiva"/>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348F9FC1-F65C-4CD5-8552-98653070F5BE}" type="slidenum">
              <a:rPr lang="es-ES" smtClean="0"/>
              <a:pPr/>
              <a:t>‹Nº›</a:t>
            </a:fld>
            <a:endParaRPr lang="es-E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francaisfacile.com/" TargetMode="External"/><Relationship Id="rId2" Type="http://schemas.openxmlformats.org/officeDocument/2006/relationships/hyperlink" Target="http://www.diplomatie.gouv.fr/" TargetMode="External"/><Relationship Id="rId1" Type="http://schemas.openxmlformats.org/officeDocument/2006/relationships/slideLayout" Target="../slideLayouts/slideLayout2.xml"/><Relationship Id="rId4" Type="http://schemas.openxmlformats.org/officeDocument/2006/relationships/hyperlink" Target="http://www.lepointdufle.net/"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ofii.fr/" TargetMode="External"/><Relationship Id="rId7" Type="http://schemas.openxmlformats.org/officeDocument/2006/relationships/hyperlink" Target="http://www.diplomatie.gouv.fr/" TargetMode="External"/><Relationship Id="rId2" Type="http://schemas.openxmlformats.org/officeDocument/2006/relationships/hyperlink" Target="http://www.immigration.gouv.fr/" TargetMode="External"/><Relationship Id="rId1" Type="http://schemas.openxmlformats.org/officeDocument/2006/relationships/slideLayout" Target="../slideLayouts/slideLayout2.xml"/><Relationship Id="rId6" Type="http://schemas.openxmlformats.org/officeDocument/2006/relationships/hyperlink" Target="http://www.ciep.fr/" TargetMode="External"/><Relationship Id="rId5" Type="http://schemas.openxmlformats.org/officeDocument/2006/relationships/hyperlink" Target="http://www.insee.fr/" TargetMode="External"/><Relationship Id="rId4" Type="http://schemas.openxmlformats.org/officeDocument/2006/relationships/hyperlink" Target="http://www.drjscs.gouv.fr/"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Hoja_de_c_lculo_de_Microsoft_Office_Excel1.xls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366868" y="775146"/>
            <a:ext cx="5105400" cy="2868168"/>
          </a:xfrm>
        </p:spPr>
        <p:txBody>
          <a:bodyPr/>
          <a:lstStyle/>
          <a:p>
            <a:r>
              <a:rPr lang="en-US" dirty="0" smtClean="0">
                <a:solidFill>
                  <a:schemeClr val="accent6"/>
                </a:solidFill>
              </a:rPr>
              <a:t>French as a Foreign Language </a:t>
            </a:r>
            <a:r>
              <a:rPr lang="en-US" dirty="0" smtClean="0">
                <a:solidFill>
                  <a:schemeClr val="accent6"/>
                </a:solidFill>
              </a:rPr>
              <a:t/>
            </a:r>
            <a:br>
              <a:rPr lang="en-US" dirty="0" smtClean="0">
                <a:solidFill>
                  <a:schemeClr val="accent6"/>
                </a:solidFill>
              </a:rPr>
            </a:br>
            <a:r>
              <a:rPr lang="en-US" dirty="0" smtClean="0">
                <a:solidFill>
                  <a:schemeClr val="accent6"/>
                </a:solidFill>
              </a:rPr>
              <a:t>(</a:t>
            </a:r>
            <a:r>
              <a:rPr lang="en-US" dirty="0" smtClean="0">
                <a:solidFill>
                  <a:schemeClr val="accent6"/>
                </a:solidFill>
              </a:rPr>
              <a:t>FLE)</a:t>
            </a:r>
            <a:endParaRPr lang="en-US" b="1" dirty="0">
              <a:solidFill>
                <a:schemeClr val="accent6"/>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solidFill>
                  <a:schemeClr val="accent6"/>
                </a:solidFill>
              </a:rPr>
              <a:t>French for immigrants</a:t>
            </a:r>
            <a:endParaRPr lang="en-US" b="1" dirty="0">
              <a:solidFill>
                <a:schemeClr val="accent6"/>
              </a:solidFill>
            </a:endParaRPr>
          </a:p>
        </p:txBody>
      </p:sp>
      <p:sp>
        <p:nvSpPr>
          <p:cNvPr id="3" name="2 Marcador de contenido"/>
          <p:cNvSpPr>
            <a:spLocks noGrp="1"/>
          </p:cNvSpPr>
          <p:nvPr>
            <p:ph idx="1"/>
          </p:nvPr>
        </p:nvSpPr>
        <p:spPr/>
        <p:txBody>
          <a:bodyPr>
            <a:normAutofit/>
          </a:bodyPr>
          <a:lstStyle/>
          <a:p>
            <a:r>
              <a:rPr lang="en-US" sz="2400" dirty="0" smtClean="0"/>
              <a:t>For those who have not signed the CAI and wish to benefit from language training, it exists the possibility of free French classes for immigrants (legally resident) who are meant to reside for a long time in France.</a:t>
            </a:r>
          </a:p>
          <a:p>
            <a:r>
              <a:rPr lang="en-US" sz="2400" dirty="0" smtClean="0"/>
              <a:t>Courses accessible to people over 25 years old from any country except those seeking asylum.</a:t>
            </a:r>
          </a:p>
          <a:p>
            <a:r>
              <a:rPr lang="en-US" sz="2400" dirty="0" smtClean="0"/>
              <a:t>It is recommended to contact the language training center in each department.</a:t>
            </a:r>
          </a:p>
          <a:p>
            <a:r>
              <a:rPr lang="en-US" sz="2400" dirty="0" smtClean="0"/>
              <a:t>Training is free.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600" b="1" dirty="0" smtClean="0">
                <a:solidFill>
                  <a:schemeClr val="accent6"/>
                </a:solidFill>
              </a:rPr>
              <a:t>DILF</a:t>
            </a:r>
            <a:endParaRPr lang="es-ES" sz="3600" b="1" dirty="0">
              <a:solidFill>
                <a:schemeClr val="accent6"/>
              </a:solidFill>
            </a:endParaRPr>
          </a:p>
        </p:txBody>
      </p:sp>
      <p:sp>
        <p:nvSpPr>
          <p:cNvPr id="3" name="2 Marcador de contenido"/>
          <p:cNvSpPr>
            <a:spLocks noGrp="1"/>
          </p:cNvSpPr>
          <p:nvPr>
            <p:ph idx="1"/>
          </p:nvPr>
        </p:nvSpPr>
        <p:spPr/>
        <p:txBody>
          <a:bodyPr>
            <a:normAutofit/>
          </a:bodyPr>
          <a:lstStyle/>
          <a:p>
            <a:r>
              <a:rPr lang="en-US" sz="2400" dirty="0" smtClean="0"/>
              <a:t>The Initial Diploma in French Language is an official diploma from the Ministry of Education.</a:t>
            </a:r>
          </a:p>
          <a:p>
            <a:pPr>
              <a:buNone/>
            </a:pPr>
            <a:endParaRPr lang="en-US" sz="2400" dirty="0" smtClean="0"/>
          </a:p>
          <a:p>
            <a:r>
              <a:rPr lang="en-US" sz="2400" dirty="0" smtClean="0"/>
              <a:t>All foreigners who follow the courses must be submitted to it, those who are exempted from taking the courses must also  validate their level with this diploma.</a:t>
            </a:r>
          </a:p>
          <a:p>
            <a:pPr>
              <a:buNone/>
            </a:pPr>
            <a:endParaRPr lang="en-US" sz="2400" dirty="0" smtClean="0"/>
          </a:p>
          <a:p>
            <a:r>
              <a:rPr lang="en-US" sz="2400" dirty="0" smtClean="0"/>
              <a:t>Between January 1, 2007 and September 30, 2008 10,627 diplomas were issued.</a:t>
            </a:r>
            <a:endParaRPr lang="en-US"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b="1" dirty="0" smtClean="0">
                <a:solidFill>
                  <a:schemeClr val="accent6"/>
                </a:solidFill>
              </a:rPr>
              <a:t>DILF</a:t>
            </a:r>
            <a:r>
              <a:rPr lang="en-US" b="1" dirty="0" smtClean="0">
                <a:solidFill>
                  <a:schemeClr val="accent6"/>
                </a:solidFill>
              </a:rPr>
              <a:t> Features</a:t>
            </a:r>
            <a:endParaRPr lang="en-US" b="1" dirty="0"/>
          </a:p>
        </p:txBody>
      </p:sp>
      <p:sp>
        <p:nvSpPr>
          <p:cNvPr id="3" name="2 Marcador de contenido"/>
          <p:cNvSpPr>
            <a:spLocks noGrp="1"/>
          </p:cNvSpPr>
          <p:nvPr>
            <p:ph idx="1"/>
          </p:nvPr>
        </p:nvSpPr>
        <p:spPr/>
        <p:txBody>
          <a:bodyPr>
            <a:normAutofit/>
          </a:bodyPr>
          <a:lstStyle/>
          <a:p>
            <a:r>
              <a:rPr lang="en-US" sz="2400" dirty="0" smtClean="0"/>
              <a:t>Level A1.1 (Common Frame of Reference)</a:t>
            </a:r>
          </a:p>
          <a:p>
            <a:pPr>
              <a:buNone/>
            </a:pPr>
            <a:endParaRPr lang="en-US" sz="2400" dirty="0" smtClean="0"/>
          </a:p>
          <a:p>
            <a:r>
              <a:rPr lang="en-US" sz="2400" dirty="0" smtClean="0"/>
              <a:t>Evaluate the 4 skills: listening, writing, speaking and writing</a:t>
            </a:r>
          </a:p>
          <a:p>
            <a:pPr>
              <a:buNone/>
            </a:pPr>
            <a:endParaRPr lang="en-US" sz="2400" dirty="0" smtClean="0"/>
          </a:p>
          <a:p>
            <a:r>
              <a:rPr lang="en-US" sz="2400" dirty="0" smtClean="0"/>
              <a:t>Is the first step towards the DELF and DALF</a:t>
            </a:r>
          </a:p>
          <a:p>
            <a:pPr>
              <a:buNone/>
            </a:pPr>
            <a:endParaRPr lang="en-US" sz="2400" dirty="0" smtClean="0"/>
          </a:p>
          <a:p>
            <a:r>
              <a:rPr lang="en-US" sz="2400" dirty="0" smtClean="0"/>
              <a:t>It takes into account the international standards for the design of tests.</a:t>
            </a:r>
          </a:p>
          <a:p>
            <a:endParaRPr lang="es-ES"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solidFill>
                  <a:schemeClr val="accent6"/>
                </a:solidFill>
              </a:rPr>
              <a:t>DILF</a:t>
            </a:r>
            <a:endParaRPr lang="es-ES" b="1" dirty="0">
              <a:solidFill>
                <a:schemeClr val="accent6"/>
              </a:solidFill>
            </a:endParaRPr>
          </a:p>
        </p:txBody>
      </p:sp>
      <p:sp>
        <p:nvSpPr>
          <p:cNvPr id="3" name="2 Marcador de contenido"/>
          <p:cNvSpPr>
            <a:spLocks noGrp="1"/>
          </p:cNvSpPr>
          <p:nvPr>
            <p:ph idx="1"/>
          </p:nvPr>
        </p:nvSpPr>
        <p:spPr/>
        <p:txBody>
          <a:bodyPr>
            <a:normAutofit lnSpcReduction="10000"/>
          </a:bodyPr>
          <a:lstStyle/>
          <a:p>
            <a:r>
              <a:rPr lang="en-US" sz="2400" dirty="0" smtClean="0"/>
              <a:t>Candidates must enroll directly in the test center of their choice</a:t>
            </a:r>
          </a:p>
          <a:p>
            <a:pPr>
              <a:buNone/>
            </a:pPr>
            <a:endParaRPr lang="en-US" sz="2400" dirty="0" smtClean="0"/>
          </a:p>
          <a:p>
            <a:r>
              <a:rPr lang="en-US" sz="2400" dirty="0" smtClean="0"/>
              <a:t>In 2011 sessions will be held the first Tuesday of each month according to the schedule defined by the national commission</a:t>
            </a:r>
          </a:p>
          <a:p>
            <a:pPr>
              <a:buNone/>
            </a:pPr>
            <a:endParaRPr lang="en-US" sz="2400" dirty="0" smtClean="0"/>
          </a:p>
          <a:p>
            <a:r>
              <a:rPr lang="en-US" sz="2400" dirty="0" smtClean="0"/>
              <a:t>Fees are established by each test center approved by the national commission</a:t>
            </a:r>
          </a:p>
          <a:p>
            <a:pPr>
              <a:buNone/>
            </a:pPr>
            <a:endParaRPr lang="en-US" sz="2400" dirty="0" smtClean="0"/>
          </a:p>
          <a:p>
            <a:r>
              <a:rPr lang="en-US" sz="2400" dirty="0" smtClean="0"/>
              <a:t>A list of the test centers is available on the internet</a:t>
            </a:r>
          </a:p>
          <a:p>
            <a:pPr>
              <a:buNone/>
            </a:pPr>
            <a:endParaRPr lang="es-ES" sz="2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n-US" b="1" dirty="0" smtClean="0">
                <a:solidFill>
                  <a:schemeClr val="accent6"/>
                </a:solidFill>
              </a:rPr>
              <a:t>Parents School</a:t>
            </a:r>
            <a:r>
              <a:rPr lang="es-ES" b="1" dirty="0" smtClean="0">
                <a:solidFill>
                  <a:schemeClr val="accent6"/>
                </a:solidFill>
              </a:rPr>
              <a:t/>
            </a:r>
            <a:br>
              <a:rPr lang="es-ES" b="1" dirty="0" smtClean="0">
                <a:solidFill>
                  <a:schemeClr val="accent6"/>
                </a:solidFill>
              </a:rPr>
            </a:br>
            <a:r>
              <a:rPr lang="fr-FR" b="1" dirty="0" smtClean="0">
                <a:solidFill>
                  <a:schemeClr val="accent6"/>
                </a:solidFill>
              </a:rPr>
              <a:t>(L’école aux parents)</a:t>
            </a:r>
            <a:endParaRPr lang="fr-FR" b="1" dirty="0">
              <a:solidFill>
                <a:schemeClr val="accent6"/>
              </a:solidFill>
            </a:endParaRPr>
          </a:p>
        </p:txBody>
      </p:sp>
      <p:sp>
        <p:nvSpPr>
          <p:cNvPr id="3" name="2 Marcador de contenido"/>
          <p:cNvSpPr>
            <a:spLocks noGrp="1"/>
          </p:cNvSpPr>
          <p:nvPr>
            <p:ph idx="1"/>
          </p:nvPr>
        </p:nvSpPr>
        <p:spPr/>
        <p:txBody>
          <a:bodyPr/>
          <a:lstStyle/>
          <a:p>
            <a:r>
              <a:rPr lang="en-US" sz="2400" dirty="0" smtClean="0"/>
              <a:t>Aimed at immigrants (parents who have not followed the CAI)</a:t>
            </a:r>
          </a:p>
          <a:p>
            <a:r>
              <a:rPr lang="en-US" sz="2400" dirty="0" smtClean="0"/>
              <a:t>Aims to:</a:t>
            </a:r>
          </a:p>
          <a:p>
            <a:pPr lvl="1"/>
            <a:r>
              <a:rPr lang="en-US" sz="2400" dirty="0" smtClean="0"/>
              <a:t>Improve language proficiency (obtain a certification: DILF or DELF)</a:t>
            </a:r>
          </a:p>
          <a:p>
            <a:pPr lvl="1"/>
            <a:r>
              <a:rPr lang="en-US" sz="2400" dirty="0" smtClean="0"/>
              <a:t>Improve knowledge of French society (principles and values of the Republic)</a:t>
            </a:r>
          </a:p>
          <a:p>
            <a:pPr lvl="1"/>
            <a:r>
              <a:rPr lang="en-US" sz="2400" dirty="0" smtClean="0"/>
              <a:t>Facilitate the understanding of the education system and the rights and obligations of parents and students.</a:t>
            </a:r>
          </a:p>
          <a:p>
            <a:pPr lvl="1"/>
            <a:endParaRPr lang="es-ES" sz="2400" dirty="0" smtClean="0"/>
          </a:p>
          <a:p>
            <a:pPr lvl="1"/>
            <a:endParaRPr lang="es-E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b="1" dirty="0" smtClean="0">
                <a:solidFill>
                  <a:schemeClr val="accent6"/>
                </a:solidFill>
              </a:rPr>
              <a:t>Materials</a:t>
            </a:r>
            <a:endParaRPr lang="en-US" b="1" dirty="0">
              <a:solidFill>
                <a:schemeClr val="accent6"/>
              </a:solidFill>
            </a:endParaRPr>
          </a:p>
        </p:txBody>
      </p:sp>
      <p:sp>
        <p:nvSpPr>
          <p:cNvPr id="3" name="2 Marcador de contenido"/>
          <p:cNvSpPr>
            <a:spLocks noGrp="1"/>
          </p:cNvSpPr>
          <p:nvPr>
            <p:ph idx="1"/>
          </p:nvPr>
        </p:nvSpPr>
        <p:spPr/>
        <p:txBody>
          <a:bodyPr/>
          <a:lstStyle/>
          <a:p>
            <a:r>
              <a:rPr lang="fr-FR" sz="2800" dirty="0" smtClean="0"/>
              <a:t>Vivre Le Français (cahier d’apprentissage du Français)</a:t>
            </a:r>
          </a:p>
          <a:p>
            <a:pPr>
              <a:buNone/>
            </a:pPr>
            <a:endParaRPr lang="es-ES" sz="2800" dirty="0" smtClean="0"/>
          </a:p>
          <a:p>
            <a:pPr>
              <a:buNone/>
            </a:pPr>
            <a:r>
              <a:rPr lang="en-US" sz="2800" dirty="0" smtClean="0"/>
              <a:t>Some websites to start learning French:</a:t>
            </a:r>
          </a:p>
          <a:p>
            <a:r>
              <a:rPr lang="en-US" sz="2800" dirty="0" smtClean="0">
                <a:hlinkClick r:id="rId2"/>
              </a:rPr>
              <a:t>www.diplomatie.gouv.fr</a:t>
            </a:r>
            <a:endParaRPr lang="en-US" sz="2800" dirty="0" smtClean="0"/>
          </a:p>
          <a:p>
            <a:r>
              <a:rPr lang="es-ES" sz="2800" dirty="0" smtClean="0">
                <a:hlinkClick r:id="rId3"/>
              </a:rPr>
              <a:t>www.francaisfacile.com</a:t>
            </a:r>
            <a:endParaRPr lang="es-ES" sz="2800" dirty="0" smtClean="0"/>
          </a:p>
          <a:p>
            <a:r>
              <a:rPr lang="es-ES" sz="2800" dirty="0" smtClean="0">
                <a:hlinkClick r:id="rId4"/>
              </a:rPr>
              <a:t>www.lepointdufle.net</a:t>
            </a:r>
            <a:endParaRPr lang="es-ES" sz="2800" dirty="0" smtClean="0"/>
          </a:p>
          <a:p>
            <a:endParaRPr lang="es-ES" sz="2800" dirty="0" smtClean="0"/>
          </a:p>
          <a:p>
            <a:pPr>
              <a:buNone/>
            </a:pPr>
            <a:endParaRPr lang="es-ES" dirty="0" smtClean="0"/>
          </a:p>
          <a:p>
            <a:endParaRPr lang="es-E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Source</a:t>
            </a:r>
            <a:endParaRPr lang="en-US" dirty="0"/>
          </a:p>
        </p:txBody>
      </p:sp>
      <p:sp>
        <p:nvSpPr>
          <p:cNvPr id="3" name="2 Marcador de contenido"/>
          <p:cNvSpPr>
            <a:spLocks noGrp="1"/>
          </p:cNvSpPr>
          <p:nvPr>
            <p:ph idx="1"/>
          </p:nvPr>
        </p:nvSpPr>
        <p:spPr/>
        <p:txBody>
          <a:bodyPr>
            <a:normAutofit/>
          </a:bodyPr>
          <a:lstStyle/>
          <a:p>
            <a:r>
              <a:rPr lang="es-ES" u="sng" dirty="0" smtClean="0">
                <a:hlinkClick r:id="rId2"/>
              </a:rPr>
              <a:t>http://www.immigration.gouv.fr</a:t>
            </a:r>
            <a:endParaRPr lang="es-ES" dirty="0" smtClean="0"/>
          </a:p>
          <a:p>
            <a:r>
              <a:rPr lang="es-ES" u="sng" dirty="0" smtClean="0">
                <a:hlinkClick r:id="rId3"/>
              </a:rPr>
              <a:t>http://www.ofii.fr/</a:t>
            </a:r>
            <a:endParaRPr lang="es-ES" dirty="0" smtClean="0"/>
          </a:p>
          <a:p>
            <a:r>
              <a:rPr lang="es-ES" u="sng" dirty="0" smtClean="0">
                <a:hlinkClick r:id="rId4"/>
              </a:rPr>
              <a:t>http://www.drjscs.gouv.fr/</a:t>
            </a:r>
            <a:endParaRPr lang="es-ES" dirty="0" smtClean="0"/>
          </a:p>
          <a:p>
            <a:r>
              <a:rPr lang="es-ES" u="sng" dirty="0" smtClean="0">
                <a:hlinkClick r:id="rId5"/>
              </a:rPr>
              <a:t>http://www.insee.fr/</a:t>
            </a:r>
            <a:endParaRPr lang="es-ES" dirty="0" smtClean="0"/>
          </a:p>
          <a:p>
            <a:r>
              <a:rPr lang="es-ES" u="sng" dirty="0" smtClean="0">
                <a:hlinkClick r:id="rId6"/>
              </a:rPr>
              <a:t>http://www.ciep.fr</a:t>
            </a:r>
            <a:endParaRPr lang="es-ES" u="sng" dirty="0" smtClean="0"/>
          </a:p>
          <a:p>
            <a:r>
              <a:rPr lang="es-ES" dirty="0" smtClean="0">
                <a:hlinkClick r:id="rId7"/>
              </a:rPr>
              <a:t>www.diplomatie.gouv.fr</a:t>
            </a:r>
            <a:endParaRPr lang="es-ES" u="sng" dirty="0" smtClean="0"/>
          </a:p>
          <a:p>
            <a:r>
              <a:rPr lang="es-ES" dirty="0" smtClean="0"/>
              <a:t>Interviews and e-mails</a:t>
            </a:r>
          </a:p>
          <a:p>
            <a:pPr>
              <a:buNone/>
            </a:pPr>
            <a:endParaRPr lang="es-E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b="1" dirty="0" smtClean="0">
                <a:solidFill>
                  <a:schemeClr val="accent6"/>
                </a:solidFill>
              </a:rPr>
              <a:t>Background</a:t>
            </a:r>
            <a:endParaRPr lang="en-US" b="1" dirty="0">
              <a:solidFill>
                <a:schemeClr val="accent6"/>
              </a:solidFill>
            </a:endParaRPr>
          </a:p>
        </p:txBody>
      </p:sp>
      <p:sp>
        <p:nvSpPr>
          <p:cNvPr id="3" name="2 Marcador de contenido"/>
          <p:cNvSpPr>
            <a:spLocks noGrp="1"/>
          </p:cNvSpPr>
          <p:nvPr>
            <p:ph idx="1"/>
          </p:nvPr>
        </p:nvSpPr>
        <p:spPr/>
        <p:txBody>
          <a:bodyPr/>
          <a:lstStyle/>
          <a:p>
            <a:r>
              <a:rPr lang="en-US" dirty="0" smtClean="0"/>
              <a:t>In the late nineteenth century and early twentieth century, France becomes a land of immigration.</a:t>
            </a:r>
            <a:endParaRPr lang="es-E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fr-FR" b="1" dirty="0" smtClean="0">
                <a:solidFill>
                  <a:schemeClr val="accent6"/>
                </a:solidFill>
              </a:rPr>
              <a:t>Distribution of immigrants by country </a:t>
            </a:r>
            <a:endParaRPr lang="es-ES" dirty="0">
              <a:solidFill>
                <a:schemeClr val="accent6"/>
              </a:solidFill>
            </a:endParaRPr>
          </a:p>
        </p:txBody>
      </p:sp>
      <p:graphicFrame>
        <p:nvGraphicFramePr>
          <p:cNvPr id="30722" name="Object 2"/>
          <p:cNvGraphicFramePr>
            <a:graphicFrameLocks noChangeAspect="1"/>
          </p:cNvGraphicFramePr>
          <p:nvPr/>
        </p:nvGraphicFramePr>
        <p:xfrm>
          <a:off x="2786050" y="2036270"/>
          <a:ext cx="3259150" cy="4043855"/>
        </p:xfrm>
        <a:graphic>
          <a:graphicData uri="http://schemas.openxmlformats.org/presentationml/2006/ole">
            <p:oleObj spid="_x0000_s48130" name="Hoja de cálculo" r:id="rId3" imgW="3181502" imgH="3933749" progId="Excel.Sheet.12">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b="1" dirty="0" smtClean="0">
                <a:solidFill>
                  <a:schemeClr val="accent6"/>
                </a:solidFill>
              </a:rPr>
              <a:t>Integration Process</a:t>
            </a:r>
            <a:endParaRPr lang="en-US" b="1" dirty="0">
              <a:solidFill>
                <a:schemeClr val="accent6"/>
              </a:solidFill>
            </a:endParaRPr>
          </a:p>
        </p:txBody>
      </p:sp>
      <p:sp>
        <p:nvSpPr>
          <p:cNvPr id="3" name="2 Marcador de contenido"/>
          <p:cNvSpPr>
            <a:spLocks noGrp="1"/>
          </p:cNvSpPr>
          <p:nvPr>
            <p:ph idx="1"/>
          </p:nvPr>
        </p:nvSpPr>
        <p:spPr/>
        <p:txBody>
          <a:bodyPr/>
          <a:lstStyle/>
          <a:p>
            <a:r>
              <a:rPr lang="en-US" dirty="0" smtClean="0"/>
              <a:t>Integration is a process that begins in the country of origin and continues during years after arriving to France.</a:t>
            </a:r>
          </a:p>
          <a:p>
            <a:pPr>
              <a:buNone/>
            </a:pPr>
            <a:endParaRPr lang="en-US" dirty="0" smtClean="0"/>
          </a:p>
          <a:p>
            <a:pPr>
              <a:spcBef>
                <a:spcPct val="0"/>
              </a:spcBef>
              <a:buNone/>
            </a:pPr>
            <a:r>
              <a:rPr lang="es-ES" sz="2000" b="1" cap="all" dirty="0" smtClean="0">
                <a:ln w="500">
                  <a:solidFill>
                    <a:schemeClr val="tx2">
                      <a:shade val="20000"/>
                      <a:satMod val="120000"/>
                    </a:schemeClr>
                  </a:solidFill>
                </a:ln>
                <a:solidFill>
                  <a:schemeClr val="accent6"/>
                </a:solidFill>
                <a:latin typeface="+mj-lt"/>
                <a:ea typeface="+mj-ea"/>
                <a:cs typeface="+mj-cs"/>
              </a:rPr>
              <a:t>“</a:t>
            </a:r>
            <a:r>
              <a:rPr lang="fr-FR" sz="2000" b="1" cap="all" dirty="0" smtClean="0">
                <a:ln w="500">
                  <a:solidFill>
                    <a:schemeClr val="tx2">
                      <a:shade val="20000"/>
                      <a:satMod val="120000"/>
                    </a:schemeClr>
                  </a:solidFill>
                </a:ln>
                <a:solidFill>
                  <a:schemeClr val="accent6"/>
                </a:solidFill>
                <a:latin typeface="+mj-lt"/>
                <a:ea typeface="+mj-ea"/>
                <a:cs typeface="+mj-cs"/>
              </a:rPr>
              <a:t>Le Contrat d’Accueil et d’Intégration”</a:t>
            </a:r>
            <a:r>
              <a:rPr lang="es-ES" sz="2000" b="1" cap="all" dirty="0" smtClean="0">
                <a:ln w="500">
                  <a:solidFill>
                    <a:schemeClr val="tx2">
                      <a:shade val="20000"/>
                      <a:satMod val="120000"/>
                    </a:schemeClr>
                  </a:solidFill>
                </a:ln>
                <a:solidFill>
                  <a:schemeClr val="accent6"/>
                </a:solidFill>
                <a:latin typeface="+mj-lt"/>
                <a:ea typeface="+mj-ea"/>
                <a:cs typeface="+mj-cs"/>
              </a:rPr>
              <a:t> (CAI)</a:t>
            </a:r>
          </a:p>
          <a:p>
            <a:pPr>
              <a:spcBef>
                <a:spcPct val="0"/>
              </a:spcBef>
              <a:buNone/>
            </a:pPr>
            <a:endParaRPr lang="en-US" sz="1800" b="1" cap="all" dirty="0" smtClean="0">
              <a:ln w="500">
                <a:solidFill>
                  <a:schemeClr val="tx2">
                    <a:shade val="20000"/>
                    <a:satMod val="120000"/>
                  </a:schemeClr>
                </a:solidFill>
              </a:ln>
              <a:solidFill>
                <a:schemeClr val="accent6"/>
              </a:solidFill>
              <a:latin typeface="+mj-lt"/>
              <a:ea typeface="+mj-ea"/>
              <a:cs typeface="+mj-cs"/>
            </a:endParaRPr>
          </a:p>
          <a:p>
            <a:r>
              <a:rPr lang="en-US" sz="2800" dirty="0" smtClean="0"/>
              <a:t>From January 2007, the signing of the Contract of Welcome and Integration (CAI) between the State and the migrant wanting to settle in France is compulsory.</a:t>
            </a:r>
          </a:p>
          <a:p>
            <a:endParaRPr lang="en-US" dirty="0" smtClean="0"/>
          </a:p>
          <a:p>
            <a:endParaRPr lang="es-E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n-US" b="1" dirty="0" smtClean="0">
                <a:solidFill>
                  <a:schemeClr val="accent6"/>
                </a:solidFill>
              </a:rPr>
              <a:t>French as a Foreign Language (FLE)</a:t>
            </a:r>
            <a:endParaRPr lang="en-US" b="1" dirty="0">
              <a:solidFill>
                <a:schemeClr val="accent6"/>
              </a:solidFill>
            </a:endParaRPr>
          </a:p>
        </p:txBody>
      </p:sp>
      <p:sp>
        <p:nvSpPr>
          <p:cNvPr id="3" name="2 Marcador de contenido"/>
          <p:cNvSpPr>
            <a:spLocks noGrp="1"/>
          </p:cNvSpPr>
          <p:nvPr>
            <p:ph idx="1"/>
          </p:nvPr>
        </p:nvSpPr>
        <p:spPr/>
        <p:txBody>
          <a:bodyPr>
            <a:normAutofit fontScale="92500" lnSpcReduction="20000"/>
          </a:bodyPr>
          <a:lstStyle/>
          <a:p>
            <a:r>
              <a:rPr lang="en-US" sz="2400" dirty="0" smtClean="0"/>
              <a:t>From a personal interview where the CAI is signed, the candidate takes a test of oral and written French knowledge. </a:t>
            </a:r>
          </a:p>
          <a:p>
            <a:r>
              <a:rPr lang="en-US" sz="2400" dirty="0" smtClean="0"/>
              <a:t>If needed, language training is proposed and the candidate receives information about linguistic training centers.</a:t>
            </a:r>
          </a:p>
          <a:p>
            <a:r>
              <a:rPr lang="en-US" sz="2400" dirty="0" smtClean="0"/>
              <a:t>If the level is sufficient, the candidate will receive a certificate and will be dispensed of the language training.</a:t>
            </a:r>
          </a:p>
          <a:p>
            <a:r>
              <a:rPr lang="en-US" sz="2400" dirty="0" smtClean="0"/>
              <a:t>The OFII (The French Agency for Immigration and Integration) provides  information about the training centers.</a:t>
            </a:r>
          </a:p>
          <a:p>
            <a:r>
              <a:rPr lang="en-US" sz="2400" dirty="0" smtClean="0"/>
              <a:t>Training is validated through a test, if the candidate approves will obtain the DILF (Official French Test equivalent to A1.1).</a:t>
            </a:r>
          </a:p>
          <a:p>
            <a:pPr>
              <a:buNone/>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n-US" b="1" dirty="0" smtClean="0">
                <a:solidFill>
                  <a:schemeClr val="accent6"/>
                </a:solidFill>
              </a:rPr>
              <a:t>Information</a:t>
            </a:r>
            <a:r>
              <a:rPr lang="es-ES" b="1" dirty="0" smtClean="0">
                <a:solidFill>
                  <a:schemeClr val="accent6"/>
                </a:solidFill>
              </a:rPr>
              <a:t/>
            </a:r>
            <a:br>
              <a:rPr lang="es-ES" b="1" dirty="0" smtClean="0">
                <a:solidFill>
                  <a:schemeClr val="accent6"/>
                </a:solidFill>
              </a:rPr>
            </a:br>
            <a:r>
              <a:rPr lang="es-ES" sz="3600" b="1" dirty="0" smtClean="0">
                <a:solidFill>
                  <a:schemeClr val="accent6"/>
                </a:solidFill>
              </a:rPr>
              <a:t>(OFII)</a:t>
            </a:r>
            <a:endParaRPr lang="es-ES" sz="3600" b="1" dirty="0">
              <a:solidFill>
                <a:schemeClr val="accent6"/>
              </a:solidFill>
            </a:endParaRPr>
          </a:p>
        </p:txBody>
      </p:sp>
      <p:sp>
        <p:nvSpPr>
          <p:cNvPr id="3" name="2 Marcador de contenido"/>
          <p:cNvSpPr>
            <a:spLocks noGrp="1"/>
          </p:cNvSpPr>
          <p:nvPr>
            <p:ph idx="1"/>
          </p:nvPr>
        </p:nvSpPr>
        <p:spPr/>
        <p:txBody>
          <a:bodyPr>
            <a:normAutofit/>
          </a:bodyPr>
          <a:lstStyle/>
          <a:p>
            <a:r>
              <a:rPr lang="en-US" sz="2400" dirty="0" smtClean="0"/>
              <a:t>The French Agency</a:t>
            </a:r>
            <a:r>
              <a:rPr lang="en-US" sz="2400" dirty="0" smtClean="0">
                <a:solidFill>
                  <a:srgbClr val="FF0000"/>
                </a:solidFill>
              </a:rPr>
              <a:t> </a:t>
            </a:r>
            <a:r>
              <a:rPr lang="en-US" sz="2400" dirty="0" smtClean="0"/>
              <a:t>for Immigration and Integration (OFII) has offices in several countries in order to manage the evaluation tests.</a:t>
            </a:r>
          </a:p>
          <a:p>
            <a:pPr>
              <a:buNone/>
            </a:pPr>
            <a:endParaRPr lang="en-US" sz="2400" dirty="0" smtClean="0"/>
          </a:p>
          <a:p>
            <a:r>
              <a:rPr lang="en-US" sz="2400" dirty="0" smtClean="0"/>
              <a:t>For countries where there is not an OFII delegation, the Consulate will specify the conditions in order to apply for a visa.</a:t>
            </a:r>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n-US" sz="3600" dirty="0" smtClean="0">
                <a:solidFill>
                  <a:schemeClr val="accent6"/>
                </a:solidFill>
              </a:rPr>
              <a:t>Welcome</a:t>
            </a:r>
            <a:endParaRPr lang="en-US" sz="3600" dirty="0">
              <a:solidFill>
                <a:schemeClr val="accent6"/>
              </a:solidFill>
            </a:endParaRPr>
          </a:p>
        </p:txBody>
      </p:sp>
      <p:sp>
        <p:nvSpPr>
          <p:cNvPr id="3" name="2 Marcador de contenido"/>
          <p:cNvSpPr>
            <a:spLocks noGrp="1"/>
          </p:cNvSpPr>
          <p:nvPr>
            <p:ph idx="1"/>
          </p:nvPr>
        </p:nvSpPr>
        <p:spPr/>
        <p:txBody>
          <a:bodyPr>
            <a:normAutofit/>
          </a:bodyPr>
          <a:lstStyle/>
          <a:p>
            <a:pPr>
              <a:buNone/>
            </a:pPr>
            <a:r>
              <a:rPr lang="en-US" sz="2400" dirty="0" smtClean="0"/>
              <a:t>The OFII is responsible for the welcome of immigrants in France.</a:t>
            </a:r>
          </a:p>
          <a:p>
            <a:pPr>
              <a:buNone/>
            </a:pPr>
            <a:r>
              <a:rPr lang="en-US" sz="2400" dirty="0" smtClean="0"/>
              <a:t>The State provides the following free benefits:</a:t>
            </a:r>
          </a:p>
          <a:p>
            <a:r>
              <a:rPr lang="en-US" sz="2400" dirty="0" smtClean="0"/>
              <a:t>Civic training (presentation of the French institutions and the values of the Republic)</a:t>
            </a:r>
          </a:p>
          <a:p>
            <a:r>
              <a:rPr lang="en-US" sz="2400" dirty="0" smtClean="0"/>
              <a:t>Language training (can reach up to 400 hours) depending on the foreigner needs.</a:t>
            </a:r>
          </a:p>
          <a:p>
            <a:r>
              <a:rPr lang="en-US" sz="2400" dirty="0" smtClean="0"/>
              <a:t>Briefing of life style in France</a:t>
            </a:r>
          </a:p>
          <a:p>
            <a:r>
              <a:rPr lang="en-US" sz="2400" dirty="0" smtClean="0"/>
              <a:t>Social support if needed</a:t>
            </a:r>
          </a:p>
          <a:p>
            <a:pPr>
              <a:buNone/>
            </a:pPr>
            <a:endParaRPr lang="es-ES" sz="24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solidFill>
                  <a:schemeClr val="accent6"/>
                </a:solidFill>
              </a:rPr>
              <a:t>Training </a:t>
            </a:r>
            <a:r>
              <a:rPr lang="en-US" b="1" dirty="0" smtClean="0">
                <a:solidFill>
                  <a:schemeClr val="accent6"/>
                </a:solidFill>
              </a:rPr>
              <a:t>Funding</a:t>
            </a:r>
            <a:endParaRPr lang="en-US" b="1" dirty="0">
              <a:solidFill>
                <a:schemeClr val="accent6"/>
              </a:solidFill>
            </a:endParaRPr>
          </a:p>
        </p:txBody>
      </p:sp>
      <p:sp>
        <p:nvSpPr>
          <p:cNvPr id="3" name="2 Marcador de contenido"/>
          <p:cNvSpPr>
            <a:spLocks noGrp="1"/>
          </p:cNvSpPr>
          <p:nvPr>
            <p:ph idx="1"/>
          </p:nvPr>
        </p:nvSpPr>
        <p:spPr/>
        <p:txBody>
          <a:bodyPr/>
          <a:lstStyle/>
          <a:p>
            <a:r>
              <a:rPr lang="en-US" dirty="0" smtClean="0"/>
              <a:t>The French State finances the training up to 400 hours helping the candidate to become independent in daily life situations.</a:t>
            </a:r>
          </a:p>
          <a:p>
            <a:endParaRPr lang="es-E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solidFill>
                  <a:schemeClr val="accent6"/>
                </a:solidFill>
              </a:rPr>
              <a:t>Figures (CAI)</a:t>
            </a:r>
            <a:endParaRPr lang="es-ES" b="1" dirty="0">
              <a:solidFill>
                <a:schemeClr val="accent6"/>
              </a:solidFill>
            </a:endParaRPr>
          </a:p>
        </p:txBody>
      </p:sp>
      <p:sp>
        <p:nvSpPr>
          <p:cNvPr id="3" name="2 Marcador de contenido"/>
          <p:cNvSpPr>
            <a:spLocks noGrp="1"/>
          </p:cNvSpPr>
          <p:nvPr>
            <p:ph idx="1"/>
          </p:nvPr>
        </p:nvSpPr>
        <p:spPr/>
        <p:txBody>
          <a:bodyPr>
            <a:normAutofit/>
          </a:bodyPr>
          <a:lstStyle/>
          <a:p>
            <a:r>
              <a:rPr lang="en-US" sz="2400" dirty="0" smtClean="0"/>
              <a:t>439,409 people have signed the CAI to September 30, 2008</a:t>
            </a:r>
          </a:p>
          <a:p>
            <a:r>
              <a:rPr lang="en-US" sz="2400" dirty="0" smtClean="0"/>
              <a:t>Over 150 nationalities</a:t>
            </a:r>
          </a:p>
          <a:p>
            <a:r>
              <a:rPr lang="en-US" sz="2400" dirty="0" smtClean="0"/>
              <a:t>43.1% belongs to the Maghreb</a:t>
            </a:r>
          </a:p>
          <a:p>
            <a:r>
              <a:rPr lang="en-US" sz="2400" dirty="0" smtClean="0"/>
              <a:t>Most of the signatories are women (53.9%)</a:t>
            </a:r>
          </a:p>
          <a:p>
            <a:r>
              <a:rPr lang="en-US" sz="2400" dirty="0" smtClean="0"/>
              <a:t>Most of the signatories are French-speaking or have knowledge of French</a:t>
            </a:r>
          </a:p>
          <a:p>
            <a:r>
              <a:rPr lang="en-US" sz="2400" dirty="0" smtClean="0"/>
              <a:t>In 2007, about a quarter of the signatories were invited to take part of the language training in order to acquire a first level of competition.</a:t>
            </a:r>
          </a:p>
          <a:p>
            <a:r>
              <a:rPr lang="en-US" sz="2400" dirty="0" smtClean="0"/>
              <a:t>In 2009 97736 CAI were signed</a:t>
            </a:r>
            <a:endParaRPr lang="es-ES" sz="2400" dirty="0" smtClean="0"/>
          </a:p>
          <a:p>
            <a:pPr>
              <a:buNone/>
            </a:pPr>
            <a:endParaRPr lang="es-E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o">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o">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o">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2306</TotalTime>
  <Words>751</Words>
  <Application>Microsoft Office PowerPoint</Application>
  <PresentationFormat>Presentación en pantalla (4:3)</PresentationFormat>
  <Paragraphs>86</Paragraphs>
  <Slides>16</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16</vt:i4>
      </vt:variant>
    </vt:vector>
  </HeadingPairs>
  <TitlesOfParts>
    <vt:vector size="18" baseType="lpstr">
      <vt:lpstr>Opulento</vt:lpstr>
      <vt:lpstr>Hoja de cálculo</vt:lpstr>
      <vt:lpstr>French as a Foreign Language  (FLE)</vt:lpstr>
      <vt:lpstr>Background</vt:lpstr>
      <vt:lpstr>Distribution of immigrants by country </vt:lpstr>
      <vt:lpstr>Integration Process</vt:lpstr>
      <vt:lpstr>French as a Foreign Language (FLE)</vt:lpstr>
      <vt:lpstr>Information (OFII)</vt:lpstr>
      <vt:lpstr>Welcome</vt:lpstr>
      <vt:lpstr>Training Funding</vt:lpstr>
      <vt:lpstr>Figures (CAI)</vt:lpstr>
      <vt:lpstr>French for immigrants</vt:lpstr>
      <vt:lpstr>DILF</vt:lpstr>
      <vt:lpstr>DILF Features</vt:lpstr>
      <vt:lpstr>DILF</vt:lpstr>
      <vt:lpstr>Parents School (L’école aux parents)</vt:lpstr>
      <vt:lpstr>Materials</vt:lpstr>
      <vt:lpstr>Source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Inmigración en Francia</dc:title>
  <dc:creator>Brenda Garcia Martinez</dc:creator>
  <cp:lastModifiedBy>Brenda Garcia Martinez</cp:lastModifiedBy>
  <cp:revision>133</cp:revision>
  <dcterms:created xsi:type="dcterms:W3CDTF">2011-03-01T13:04:11Z</dcterms:created>
  <dcterms:modified xsi:type="dcterms:W3CDTF">2011-03-16T07:45:35Z</dcterms:modified>
</cp:coreProperties>
</file>